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9"/>
  </p:notesMasterIdLst>
  <p:handoutMasterIdLst>
    <p:handoutMasterId r:id="rId10"/>
  </p:handoutMasterIdLst>
  <p:sldIdLst>
    <p:sldId id="446" r:id="rId5"/>
    <p:sldId id="454" r:id="rId6"/>
    <p:sldId id="455" r:id="rId7"/>
    <p:sldId id="45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54B0EE40-5B83-493F-D617-D35A02F45279}" name="ztu miller" initials="zm" userId="14be9ee98e71900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4650"/>
  </p:normalViewPr>
  <p:slideViewPr>
    <p:cSldViewPr snapToGrid="0">
      <p:cViewPr varScale="1">
        <p:scale>
          <a:sx n="120" d="100"/>
          <a:sy n="120" d="100"/>
        </p:scale>
        <p:origin x="504" y="184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12/9/22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p4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12/9/22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40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algn="ctr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470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006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11" Type="http://schemas.openxmlformats.org/officeDocument/2006/relationships/image" Target="../media/image2.png"/><Relationship Id="rId5" Type="http://schemas.openxmlformats.org/officeDocument/2006/relationships/image" Target="../media/image1.jpeg"/><Relationship Id="rId10" Type="http://schemas.openxmlformats.org/officeDocument/2006/relationships/image" Target="../media/image11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5.m4a"/><Relationship Id="rId7" Type="http://schemas.openxmlformats.org/officeDocument/2006/relationships/image" Target="../media/image1.jpe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2.png"/><Relationship Id="rId4" Type="http://schemas.openxmlformats.org/officeDocument/2006/relationships/audio" Target="../media/media5.m4a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3DC7A75-D0EA-4E98-537C-9AD6B00C4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" y="1392865"/>
            <a:ext cx="12191550" cy="3349255"/>
          </a:xfrm>
        </p:spPr>
        <p:txBody>
          <a:bodyPr>
            <a:noAutofit/>
          </a:bodyPr>
          <a:lstStyle/>
          <a:p>
            <a:pPr algn="ctr"/>
            <a:r>
              <a:rPr lang="en-US" sz="5000" b="1" dirty="0"/>
              <a:t>Automatic Remastering Of </a:t>
            </a:r>
            <a:br>
              <a:rPr lang="en-US" sz="5000" b="1" dirty="0"/>
            </a:br>
            <a:r>
              <a:rPr lang="en-US" sz="5000" b="1" dirty="0"/>
              <a:t>Classic Video Games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FD5EEC-AEF5-8053-4850-3270E03DF3FA}"/>
              </a:ext>
            </a:extLst>
          </p:cNvPr>
          <p:cNvSpPr txBox="1"/>
          <p:nvPr/>
        </p:nvSpPr>
        <p:spPr>
          <a:xfrm>
            <a:off x="4460546" y="3876272"/>
            <a:ext cx="266130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err="1">
                <a:solidFill>
                  <a:schemeClr val="bg1"/>
                </a:solidFill>
              </a:rPr>
              <a:t>Zijie</a:t>
            </a:r>
            <a:r>
              <a:rPr lang="en-US" sz="2500" dirty="0">
                <a:solidFill>
                  <a:schemeClr val="bg1"/>
                </a:solidFill>
              </a:rPr>
              <a:t> Zhu (zz2973)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748C146-C3A6-8DA9-C104-A0C88BB4FF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6"/>
    </mc:Choice>
    <mc:Fallback>
      <p:transition spd="slow" advTm="5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0453E75A-B74C-DAD8-D5F6-0B2BBAB2D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236" y="-103603"/>
            <a:ext cx="11174819" cy="903767"/>
          </a:xfrm>
        </p:spPr>
        <p:txBody>
          <a:bodyPr>
            <a:normAutofit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BD224C8-BE64-3786-7BE3-288FC368B70E}"/>
              </a:ext>
            </a:extLst>
          </p:cNvPr>
          <p:cNvSpPr txBox="1">
            <a:spLocks/>
          </p:cNvSpPr>
          <p:nvPr/>
        </p:nvSpPr>
        <p:spPr>
          <a:xfrm>
            <a:off x="416757" y="1025252"/>
            <a:ext cx="3998814" cy="4546208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1800" dirty="0">
                <a:solidFill>
                  <a:schemeClr val="bg1"/>
                </a:solidFill>
              </a:rPr>
              <a:t>Automatically remaster old video games with graphics from new installments</a:t>
            </a:r>
          </a:p>
          <a:p>
            <a:pPr marL="285750" indent="-285750">
              <a:buFontTx/>
              <a:buChar char="-"/>
            </a:pPr>
            <a:r>
              <a:rPr lang="en-US" sz="1800" dirty="0">
                <a:solidFill>
                  <a:schemeClr val="bg1"/>
                </a:solidFill>
              </a:rPr>
              <a:t>Fast unpaired video-to-video translation</a:t>
            </a:r>
          </a:p>
          <a:p>
            <a:pPr marL="285750" indent="-285750">
              <a:buFontTx/>
              <a:buChar char="-"/>
            </a:pPr>
            <a:r>
              <a:rPr lang="en-US" sz="1800" dirty="0">
                <a:solidFill>
                  <a:schemeClr val="bg1"/>
                </a:solidFill>
              </a:rPr>
              <a:t>Unpaired image-to-image translation models:</a:t>
            </a:r>
          </a:p>
          <a:p>
            <a:pPr marL="742950" lvl="1" indent="-285750">
              <a:buFontTx/>
              <a:buChar char="-"/>
            </a:pPr>
            <a:r>
              <a:rPr lang="en-US" sz="1400" dirty="0">
                <a:solidFill>
                  <a:schemeClr val="bg1"/>
                </a:solidFill>
              </a:rPr>
              <a:t>Contrastive Unpaired Image-to-Image Translation (CUT)</a:t>
            </a:r>
          </a:p>
          <a:p>
            <a:pPr marL="1200150" lvl="2" indent="-285750">
              <a:buFontTx/>
              <a:buChar char="-"/>
            </a:pPr>
            <a:r>
              <a:rPr lang="en-US" sz="1000" dirty="0">
                <a:solidFill>
                  <a:schemeClr val="bg1"/>
                </a:solidFill>
              </a:rPr>
              <a:t>Adversarial loss and Patch Noise-Contrastive Estimation (NCE) loss</a:t>
            </a:r>
          </a:p>
          <a:p>
            <a:pPr marL="742950" lvl="1" indent="-285750">
              <a:buFontTx/>
              <a:buChar char="-"/>
            </a:pPr>
            <a:r>
              <a:rPr lang="en-US" sz="1400" dirty="0">
                <a:solidFill>
                  <a:schemeClr val="bg1"/>
                </a:solidFill>
              </a:rPr>
              <a:t>Enhancing Photorealism Enhancements (EPE)</a:t>
            </a:r>
          </a:p>
          <a:p>
            <a:pPr marL="1200150" lvl="2" indent="-285750">
              <a:buFontTx/>
              <a:buChar char="-"/>
            </a:pPr>
            <a:r>
              <a:rPr lang="en-US" sz="1000" dirty="0">
                <a:solidFill>
                  <a:schemeClr val="bg1"/>
                </a:solidFill>
              </a:rPr>
              <a:t>Automatic semantic labeling works poorly on game scenes</a:t>
            </a:r>
          </a:p>
          <a:p>
            <a:pPr marL="1200150" lvl="2" indent="-285750">
              <a:buFontTx/>
              <a:buChar char="-"/>
            </a:pPr>
            <a:r>
              <a:rPr lang="en-US" sz="1000" dirty="0">
                <a:solidFill>
                  <a:schemeClr val="bg1"/>
                </a:solidFill>
              </a:rPr>
              <a:t>G-buffer data are hard to collect</a:t>
            </a:r>
          </a:p>
          <a:p>
            <a:pPr marL="1200150" lvl="2" indent="-285750">
              <a:buFontTx/>
              <a:buChar char="-"/>
            </a:pPr>
            <a:r>
              <a:rPr lang="en-US" sz="1000" dirty="0">
                <a:solidFill>
                  <a:schemeClr val="bg1"/>
                </a:solidFill>
              </a:rPr>
              <a:t>EPE focuses more on making graphics look photorealistic than pure style transfer</a:t>
            </a:r>
          </a:p>
          <a:p>
            <a:pPr marL="742950" lvl="1" indent="-285750">
              <a:buFontTx/>
              <a:buChar char="-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BF72F820-39F7-7B44-65E2-A9DD825AB1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6428" y="348280"/>
            <a:ext cx="7393172" cy="2979221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EC988540-4732-E6F8-FCFF-7FFE93CC45BF}"/>
              </a:ext>
            </a:extLst>
          </p:cNvPr>
          <p:cNvGrpSpPr/>
          <p:nvPr/>
        </p:nvGrpSpPr>
        <p:grpSpPr>
          <a:xfrm>
            <a:off x="4646428" y="3859197"/>
            <a:ext cx="7393172" cy="2107643"/>
            <a:chOff x="4646428" y="3859197"/>
            <a:chExt cx="7393172" cy="2107643"/>
          </a:xfrm>
        </p:grpSpPr>
        <p:pic>
          <p:nvPicPr>
            <p:cNvPr id="5" name="Picture 4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5958DC72-A06F-3E2C-8EEE-C1AD96D32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43014" y="3859197"/>
              <a:ext cx="3696586" cy="184829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8FA8E3D-AF77-7572-1B90-2BAFC0050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46428" y="3859197"/>
              <a:ext cx="3696586" cy="184829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31A2A2F-8CFF-04EF-B3F0-698668518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646428" y="5700513"/>
              <a:ext cx="5326543" cy="266327"/>
            </a:xfrm>
            <a:prstGeom prst="rect">
              <a:avLst/>
            </a:prstGeom>
          </p:spPr>
        </p:pic>
      </p:grp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3425C62A-7BB7-6662-D67C-D95624C29C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93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080"/>
    </mc:Choice>
    <mc:Fallback>
      <p:transition spd="slow" advTm="98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45989B78-5C3D-2E80-EB3B-4D61902C7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90" y="388337"/>
            <a:ext cx="11174819" cy="903767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D8A4E4C3-9C44-010C-A865-75E2170BE3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589" y="1292104"/>
            <a:ext cx="5326805" cy="4526302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181C3558-0C09-86EF-43DD-54209E95DCD3}"/>
              </a:ext>
            </a:extLst>
          </p:cNvPr>
          <p:cNvGrpSpPr/>
          <p:nvPr/>
        </p:nvGrpSpPr>
        <p:grpSpPr>
          <a:xfrm>
            <a:off x="5961695" y="94435"/>
            <a:ext cx="6103779" cy="6646607"/>
            <a:chOff x="6007784" y="94435"/>
            <a:chExt cx="6057690" cy="6596419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7E7FE9D-A685-A81D-68E5-9A77AF92CB83}"/>
                </a:ext>
              </a:extLst>
            </p:cNvPr>
            <p:cNvGrpSpPr/>
            <p:nvPr/>
          </p:nvGrpSpPr>
          <p:grpSpPr>
            <a:xfrm>
              <a:off x="6007785" y="94435"/>
              <a:ext cx="6057689" cy="6300800"/>
              <a:chOff x="5868335" y="168863"/>
              <a:chExt cx="6229038" cy="6479026"/>
            </a:xfrm>
          </p:grpSpPr>
          <p:pic>
            <p:nvPicPr>
              <p:cNvPr id="7" name="Picture 6" descr="A picture containing graphical user interface&#10;&#10;Description automatically generated">
                <a:extLst>
                  <a:ext uri="{FF2B5EF4-FFF2-40B4-BE49-F238E27FC236}">
                    <a16:creationId xmlns:a16="http://schemas.microsoft.com/office/drawing/2014/main" id="{45275822-F51B-88F4-8761-12FB574015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68335" y="2324603"/>
                <a:ext cx="6229038" cy="2156959"/>
              </a:xfrm>
              <a:prstGeom prst="rect">
                <a:avLst/>
              </a:prstGeom>
            </p:spPr>
          </p:pic>
          <p:pic>
            <p:nvPicPr>
              <p:cNvPr id="10" name="Picture 9" descr="Graphical user interface, website&#10;&#10;Description automatically generated">
                <a:extLst>
                  <a:ext uri="{FF2B5EF4-FFF2-40B4-BE49-F238E27FC236}">
                    <a16:creationId xmlns:a16="http://schemas.microsoft.com/office/drawing/2014/main" id="{4DAB68C0-EDBC-FA39-272D-81F277AE7E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68335" y="168863"/>
                <a:ext cx="6229038" cy="2156959"/>
              </a:xfrm>
              <a:prstGeom prst="rect">
                <a:avLst/>
              </a:prstGeom>
            </p:spPr>
          </p:pic>
          <p:pic>
            <p:nvPicPr>
              <p:cNvPr id="15" name="Picture 14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234F6DF6-D308-DFB6-F53F-11D69801B2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68335" y="4477561"/>
                <a:ext cx="6229038" cy="2170328"/>
              </a:xfrm>
              <a:prstGeom prst="rect">
                <a:avLst/>
              </a:prstGeom>
            </p:spPr>
          </p:pic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95030CE-7C72-F2B2-1030-D210EB277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007784" y="6381049"/>
              <a:ext cx="6057689" cy="309805"/>
            </a:xfrm>
            <a:prstGeom prst="rect">
              <a:avLst/>
            </a:prstGeom>
          </p:spPr>
        </p:pic>
      </p:grp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83D2E6A6-A934-2A5D-E9A6-EA1B07D56F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763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605"/>
    </mc:Choice>
    <mc:Fallback>
      <p:transition spd="slow" advTm="47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comb_land">
            <a:hlinkClick r:id="" action="ppaction://media"/>
            <a:extLst>
              <a:ext uri="{FF2B5EF4-FFF2-40B4-BE49-F238E27FC236}">
                <a16:creationId xmlns:a16="http://schemas.microsoft.com/office/drawing/2014/main" id="{FCA68379-D115-0AA6-889D-BF58C321B0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346" y="4576762"/>
            <a:ext cx="12192000" cy="2281238"/>
          </a:xfrm>
          <a:prstGeom prst="rect">
            <a:avLst/>
          </a:prstGeom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777A5DDF-1FC9-2D23-1C96-4371C0DB48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30009" y="207575"/>
            <a:ext cx="4804291" cy="4161612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D681E16F-0CBF-DB4A-A296-6EDB5B71CDB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911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0"/>
    </mc:Choice>
    <mc:Fallback>
      <p:transition spd="slow" advTm="30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5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5261" objId="6"/>
        <p14:stopEvt time="21789" objId="6"/>
        <p14:playEvt time="22826" objId="6"/>
        <p14:pauseEvt time="23661" objId="6"/>
        <p14:stopEvt time="30226" objId="6"/>
      </p14:showEvtLst>
    </p:ext>
  </p:extLst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86</Words>
  <Application>Microsoft Macintosh PowerPoint</Application>
  <PresentationFormat>Widescreen</PresentationFormat>
  <Paragraphs>18</Paragraphs>
  <Slides>4</Slides>
  <Notes>4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Automatic Remastering Of  Classic Video Games</vt:lpstr>
      <vt:lpstr>Objective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2022-12-10T17:11:06Z</dcterms:modified>
</cp:coreProperties>
</file>